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FD1"/>
    <a:srgbClr val="FFF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P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45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9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kgdP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FFD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6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E454-0938-1B42-BAAA-B2976DB13FCE}" type="datetimeFigureOut">
              <a:rPr lang="en-US" smtClean="0"/>
              <a:t>3/15/13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4673-5B2D-3348-BE13-F159C4A12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Disclaimer:</a:t>
            </a:r>
          </a:p>
          <a:p>
            <a:pPr marL="0" indent="0" algn="ctr">
              <a:buNone/>
            </a:pPr>
            <a:r>
              <a:rPr lang="en-US" b="1" dirty="0" smtClean="0"/>
              <a:t>The information </a:t>
            </a:r>
            <a:r>
              <a:rPr lang="en-US" b="1" dirty="0"/>
              <a:t>provided by the USPTO </a:t>
            </a:r>
            <a:r>
              <a:rPr lang="en-US" b="1" dirty="0" smtClean="0"/>
              <a:t>is meant as an </a:t>
            </a:r>
            <a:r>
              <a:rPr lang="en-US" b="1" dirty="0"/>
              <a:t>educational resource only and should not be construed as legal advice or written law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38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J</a:t>
            </a:r>
            <a:r>
              <a:rPr lang="en-US" sz="3600" dirty="0" smtClean="0"/>
              <a:t>oint inventions</a:t>
            </a:r>
            <a:endParaRPr lang="en-US" sz="3600" dirty="0"/>
          </a:p>
          <a:p>
            <a:pPr lvl="1"/>
            <a:r>
              <a:rPr lang="en-US" sz="3200" dirty="0" smtClean="0"/>
              <a:t>where </a:t>
            </a:r>
            <a:r>
              <a:rPr lang="en-US" sz="3200" dirty="0"/>
              <a:t>only one inventor listed on the previous document needs to be different in order to qualify the document as prior </a:t>
            </a:r>
            <a:r>
              <a:rPr lang="en-US" sz="3200" dirty="0" smtClean="0"/>
              <a:t>art</a:t>
            </a:r>
          </a:p>
          <a:p>
            <a:pPr lvl="1"/>
            <a:r>
              <a:rPr lang="en-US" sz="3200" dirty="0" smtClean="0"/>
              <a:t>even </a:t>
            </a:r>
            <a:r>
              <a:rPr lang="en-US" sz="3200" dirty="0"/>
              <a:t>if the other listed inventors are the </a:t>
            </a:r>
            <a:r>
              <a:rPr lang="en-US" sz="3200" dirty="0" smtClean="0"/>
              <a:t>same</a:t>
            </a:r>
            <a:endParaRPr lang="en-US" sz="3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57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8"/>
    </mc:Choice>
    <mc:Fallback xmlns="">
      <p:transition xmlns:p14="http://schemas.microsoft.com/office/powerpoint/2010/main" spd="slow" advTm="154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189"/>
            <a:ext cx="8229600" cy="2870974"/>
          </a:xfrm>
        </p:spPr>
        <p:txBody>
          <a:bodyPr/>
          <a:lstStyle/>
          <a:p>
            <a:r>
              <a:rPr lang="en-US" dirty="0"/>
              <a:t>Patent Cooperative Treaty (PCT) </a:t>
            </a:r>
            <a:r>
              <a:rPr lang="en-US" dirty="0" smtClean="0"/>
              <a:t>applications</a:t>
            </a:r>
            <a:endParaRPr lang="en-US" dirty="0"/>
          </a:p>
          <a:p>
            <a:pPr lvl="1"/>
            <a:r>
              <a:rPr lang="en-US" dirty="0"/>
              <a:t>published by the World Intellectual Property Organization (WIPO)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section 151, or in an application for patent published or deemed published </a:t>
            </a:r>
            <a:r>
              <a:rPr lang="en-US" dirty="0">
                <a:solidFill>
                  <a:schemeClr val="bg1"/>
                </a:solidFill>
              </a:rPr>
              <a:t>under </a:t>
            </a:r>
            <a:r>
              <a:rPr lang="en-US" dirty="0">
                <a:solidFill>
                  <a:srgbClr val="FFF455"/>
                </a:solidFill>
              </a:rPr>
              <a:t>section 122(b)</a:t>
            </a:r>
            <a:r>
              <a:rPr lang="en-US" dirty="0">
                <a:solidFill>
                  <a:schemeClr val="bg1"/>
                </a:solidFill>
              </a:rPr>
              <a:t>, in </a:t>
            </a:r>
            <a:r>
              <a:rPr lang="en-US" dirty="0">
                <a:solidFill>
                  <a:srgbClr val="FFFFFF"/>
                </a:solidFill>
              </a:rPr>
              <a:t>which the patent or application, as the case may be, names </a:t>
            </a:r>
            <a:r>
              <a:rPr lang="en-US" dirty="0">
                <a:solidFill>
                  <a:schemeClr val="bg1"/>
                </a:solidFill>
              </a:rPr>
              <a:t>another inventor </a:t>
            </a:r>
            <a:r>
              <a:rPr lang="en-US" dirty="0">
                <a:solidFill>
                  <a:srgbClr val="FFFFFF"/>
                </a:solidFill>
              </a:rPr>
              <a:t>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58"/>
    </mc:Choice>
    <mc:Fallback xmlns="">
      <p:transition xmlns:p14="http://schemas.microsoft.com/office/powerpoint/2010/main" spd="slow" advTm="195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PCT applications </a:t>
            </a:r>
            <a:endParaRPr lang="en-US" dirty="0" smtClean="0"/>
          </a:p>
          <a:p>
            <a:pPr lvl="1"/>
            <a:r>
              <a:rPr lang="en-US" dirty="0" smtClean="0"/>
              <a:t>inventors </a:t>
            </a:r>
            <a:r>
              <a:rPr lang="en-US" dirty="0"/>
              <a:t>to obtain international patent protection by establishing an international effective filing date for their </a:t>
            </a:r>
            <a:r>
              <a:rPr lang="en-US" dirty="0" smtClean="0"/>
              <a:t>invention</a:t>
            </a:r>
          </a:p>
          <a:p>
            <a:r>
              <a:rPr lang="en-US" dirty="0" smtClean="0"/>
              <a:t>Each </a:t>
            </a:r>
            <a:r>
              <a:rPr lang="en-US" dirty="0"/>
              <a:t>PCT application automatically designates the </a:t>
            </a:r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PCT Regulations</a:t>
            </a:r>
          </a:p>
          <a:p>
            <a:pPr lvl="1"/>
            <a:r>
              <a:rPr lang="en-US" dirty="0" smtClean="0"/>
              <a:t>effective </a:t>
            </a:r>
            <a:r>
              <a:rPr lang="en-US" dirty="0"/>
              <a:t>in January of </a:t>
            </a:r>
            <a:r>
              <a:rPr lang="en-US" dirty="0" smtClean="0"/>
              <a:t>2004</a:t>
            </a:r>
            <a:endParaRPr lang="en-US" dirty="0"/>
          </a:p>
          <a:p>
            <a:r>
              <a:rPr lang="en-US" dirty="0" smtClean="0"/>
              <a:t>PCT </a:t>
            </a:r>
            <a:r>
              <a:rPr lang="en-US" dirty="0"/>
              <a:t>application may enter the national stage in any country designated in the PCT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Inventors </a:t>
            </a:r>
            <a:r>
              <a:rPr lang="en-US" dirty="0"/>
              <a:t>must file individual applications in each country they wish to obtain </a:t>
            </a:r>
            <a:r>
              <a:rPr lang="en-US" dirty="0" smtClean="0"/>
              <a:t>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6"/>
    </mc:Choice>
    <mc:Fallback xmlns="">
      <p:transition xmlns:p14="http://schemas.microsoft.com/office/powerpoint/2010/main" spd="slow" advTm="423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WIPO is responsible for publishing PCT international </a:t>
            </a:r>
            <a:r>
              <a:rPr lang="en-US" dirty="0" smtClean="0"/>
              <a:t>applications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 </a:t>
            </a:r>
            <a:r>
              <a:rPr lang="en-US" dirty="0"/>
              <a:t>the </a:t>
            </a:r>
            <a:r>
              <a:rPr lang="en-US" dirty="0" smtClean="0"/>
              <a:t>AIA</a:t>
            </a:r>
          </a:p>
          <a:p>
            <a:pPr marL="742950" lvl="2" indent="-342900"/>
            <a:r>
              <a:rPr lang="en-US" dirty="0" smtClean="0"/>
              <a:t>WIPO </a:t>
            </a:r>
            <a:r>
              <a:rPr lang="en-US" dirty="0"/>
              <a:t>publications of PCT applications that designate the United States are treated as U.S. patent application publications for prior art </a:t>
            </a:r>
            <a:r>
              <a:rPr lang="en-US" dirty="0" smtClean="0"/>
              <a:t>purposes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5"/>
    </mc:Choice>
    <mc:Fallback xmlns="">
      <p:transition xmlns:p14="http://schemas.microsoft.com/office/powerpoint/2010/main" spd="slow" advTm="187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4966"/>
            <a:ext cx="8229600" cy="3231197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filing </a:t>
            </a:r>
            <a:r>
              <a:rPr lang="en-US" dirty="0" smtClean="0"/>
              <a:t>date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In order to be considered prior art, any of the </a:t>
            </a:r>
            <a:r>
              <a:rPr lang="en-US" dirty="0" smtClean="0"/>
              <a:t>previously named documents </a:t>
            </a:r>
            <a:r>
              <a:rPr lang="en-US" dirty="0"/>
              <a:t>must have an effective filing date before the effective filing date of the patent application under </a:t>
            </a:r>
            <a:r>
              <a:rPr lang="en-US" dirty="0" smtClean="0"/>
              <a:t>examination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</a:t>
            </a:r>
            <a:r>
              <a:rPr lang="en-US" dirty="0">
                <a:solidFill>
                  <a:schemeClr val="bg1"/>
                </a:solidFill>
              </a:rPr>
              <a:t>issued under section 151, or in an application for patent published or deemed published under section 122(b), in </a:t>
            </a:r>
            <a:r>
              <a:rPr lang="en-US" dirty="0">
                <a:solidFill>
                  <a:srgbClr val="FFFFFF"/>
                </a:solidFill>
              </a:rPr>
              <a:t>which the patent or application, as the case may be, names </a:t>
            </a:r>
            <a:r>
              <a:rPr lang="en-US" dirty="0">
                <a:solidFill>
                  <a:schemeClr val="bg1"/>
                </a:solidFill>
              </a:rPr>
              <a:t>another inventor </a:t>
            </a:r>
            <a:r>
              <a:rPr lang="en-US" dirty="0">
                <a:solidFill>
                  <a:srgbClr val="FFFFFF"/>
                </a:solidFill>
              </a:rPr>
              <a:t>and was effectively filed before the </a:t>
            </a:r>
            <a:r>
              <a:rPr lang="en-US" dirty="0">
                <a:solidFill>
                  <a:srgbClr val="FFF455"/>
                </a:solidFill>
              </a:rPr>
              <a:t>effective filing date</a:t>
            </a:r>
            <a:r>
              <a:rPr lang="en-US" dirty="0">
                <a:solidFill>
                  <a:srgbClr val="FFFFFF"/>
                </a:solidFill>
              </a:rPr>
              <a:t>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1"/>
    </mc:Choice>
    <mc:Fallback xmlns="">
      <p:transition xmlns:p14="http://schemas.microsoft.com/office/powerpoint/2010/main" spd="slow" advTm="206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4966"/>
            <a:ext cx="8229600" cy="32311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Applications </a:t>
            </a:r>
            <a:r>
              <a:rPr lang="en-US" dirty="0"/>
              <a:t>having an effective filing date on or after March </a:t>
            </a:r>
            <a:r>
              <a:rPr lang="en-US" dirty="0" smtClean="0"/>
              <a:t>16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be examined under the AIA’s first-inventor-to-file </a:t>
            </a:r>
            <a:r>
              <a:rPr lang="en-US" dirty="0" smtClean="0"/>
              <a:t>provisions</a:t>
            </a:r>
          </a:p>
          <a:p>
            <a:r>
              <a:rPr lang="en-US" dirty="0" smtClean="0"/>
              <a:t>Limitations </a:t>
            </a:r>
            <a:r>
              <a:rPr lang="en-US" dirty="0"/>
              <a:t>were placed on an inventor’s disclosure prior to the effective filing date of a claimed </a:t>
            </a:r>
            <a:r>
              <a:rPr lang="en-US" dirty="0" smtClean="0"/>
              <a:t>invention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</a:t>
            </a:r>
            <a:r>
              <a:rPr lang="en-US" dirty="0">
                <a:solidFill>
                  <a:schemeClr val="bg1"/>
                </a:solidFill>
              </a:rPr>
              <a:t>issued under section 151, or in an application for patent published or deemed published under section 122(b), in </a:t>
            </a:r>
            <a:r>
              <a:rPr lang="en-US" dirty="0">
                <a:solidFill>
                  <a:srgbClr val="FFFFFF"/>
                </a:solidFill>
              </a:rPr>
              <a:t>which the patent or application, as the case may be, names </a:t>
            </a:r>
            <a:r>
              <a:rPr lang="en-US" dirty="0">
                <a:solidFill>
                  <a:schemeClr val="bg1"/>
                </a:solidFill>
              </a:rPr>
              <a:t>another inventor </a:t>
            </a:r>
            <a:r>
              <a:rPr lang="en-US" dirty="0">
                <a:solidFill>
                  <a:srgbClr val="FFFFFF"/>
                </a:solidFill>
              </a:rPr>
              <a:t>and was effectively filed before the </a:t>
            </a:r>
            <a:r>
              <a:rPr lang="en-US" dirty="0">
                <a:solidFill>
                  <a:srgbClr val="FFF455"/>
                </a:solidFill>
              </a:rPr>
              <a:t>effective filing date</a:t>
            </a:r>
            <a:r>
              <a:rPr lang="en-US" dirty="0">
                <a:solidFill>
                  <a:srgbClr val="FFFFFF"/>
                </a:solidFill>
              </a:rPr>
              <a:t>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6"/>
    </mc:Choice>
    <mc:Fallback xmlns="">
      <p:transition xmlns:p14="http://schemas.microsoft.com/office/powerpoint/2010/main" spd="slow" advTm="254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published U.S. patent</a:t>
            </a:r>
          </a:p>
          <a:p>
            <a:r>
              <a:rPr lang="en-US" dirty="0"/>
              <a:t>A</a:t>
            </a:r>
            <a:r>
              <a:rPr lang="en-US" dirty="0" smtClean="0"/>
              <a:t> published U.S. patent application</a:t>
            </a:r>
          </a:p>
          <a:p>
            <a:r>
              <a:rPr lang="en-US" dirty="0" smtClean="0"/>
              <a:t>A published PCT application designating the U.S.</a:t>
            </a:r>
          </a:p>
          <a:p>
            <a:pPr lvl="1"/>
            <a:r>
              <a:rPr lang="en-US" dirty="0" smtClean="0"/>
              <a:t>could be considered as prior art</a:t>
            </a:r>
          </a:p>
          <a:p>
            <a:pPr lvl="1"/>
            <a:r>
              <a:rPr lang="en-US" dirty="0" smtClean="0"/>
              <a:t>WILL BE prior art against a claimed invention if they</a:t>
            </a:r>
          </a:p>
          <a:p>
            <a:pPr lvl="2"/>
            <a:r>
              <a:rPr lang="en-US" dirty="0" smtClean="0"/>
              <a:t>name another inventive entity</a:t>
            </a:r>
          </a:p>
          <a:p>
            <a:pPr lvl="2"/>
            <a:r>
              <a:rPr lang="en-US" dirty="0" smtClean="0"/>
              <a:t>have an effective filing date prior to the effective filing date of the claimed invention</a:t>
            </a:r>
          </a:p>
          <a:p>
            <a:r>
              <a:rPr lang="en-US" dirty="0" smtClean="0"/>
              <a:t>The USPTO uses prior art as evidence to determine if a claimed invention is ineligible for a patent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2"/>
    </mc:Choice>
    <mc:Fallback xmlns="">
      <p:transition xmlns:p14="http://schemas.microsoft.com/office/powerpoint/2010/main" spd="slow" advTm="407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exceptions to 35 USC 102(</a:t>
            </a:r>
            <a:r>
              <a:rPr lang="en-US" smtClean="0"/>
              <a:t>a), </a:t>
            </a:r>
            <a:r>
              <a:rPr lang="en-US" dirty="0" smtClean="0"/>
              <a:t>subsection 2</a:t>
            </a:r>
          </a:p>
          <a:p>
            <a:r>
              <a:rPr lang="en-US" dirty="0" smtClean="0"/>
              <a:t>Please view next PowerPoint training slideshow to learn about exceptions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0"/>
    </mc:Choice>
    <mc:Fallback xmlns="">
      <p:transition xmlns:p14="http://schemas.microsoft.com/office/powerpoint/2010/main" spd="slow" advTm="136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5539"/>
            <a:ext cx="7772400" cy="19849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35 USC 102(a</a:t>
            </a:r>
            <a:r>
              <a:rPr lang="en-US" b="1" dirty="0" smtClean="0"/>
              <a:t>)(2): </a:t>
            </a:r>
            <a:r>
              <a:rPr lang="en-US" b="1" dirty="0"/>
              <a:t>Conditions for Patentability; novelty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Invents Act (AIA) changes to patent law</a:t>
            </a:r>
            <a:endParaRPr lang="en-US" dirty="0"/>
          </a:p>
        </p:txBody>
      </p:sp>
      <p:pic>
        <p:nvPicPr>
          <p:cNvPr id="7" name="AIA #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7361" y="498375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5"/>
    </mc:Choice>
    <mc:Fallback xmlns="">
      <p:transition xmlns:p14="http://schemas.microsoft.com/office/powerpoint/2010/main" spd="slow" advTm="1501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 of 35 USC 102(a), subsection (1)</a:t>
            </a:r>
          </a:p>
          <a:p>
            <a:r>
              <a:rPr lang="en-US" dirty="0" smtClean="0"/>
              <a:t>Break down of </a:t>
            </a:r>
            <a:r>
              <a:rPr lang="en-US" sz="3600" b="1" dirty="0" smtClean="0"/>
              <a:t>35 USC 102(a), subsection (2)</a:t>
            </a:r>
            <a:endParaRPr lang="en-US" b="1" dirty="0" smtClean="0"/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Additional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9"/>
    </mc:Choice>
    <mc:Fallback xmlns="">
      <p:transition xmlns:p14="http://schemas.microsoft.com/office/powerpoint/2010/main" spd="slow" advTm="106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Recap</a:t>
            </a:r>
            <a:r>
              <a:rPr lang="en-US" sz="3200" dirty="0" smtClean="0"/>
              <a:t> of 35 USC 102(a), subsection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partially </a:t>
            </a:r>
            <a:r>
              <a:rPr lang="en-US" dirty="0"/>
              <a:t>defined what is considered prior </a:t>
            </a:r>
            <a:r>
              <a:rPr lang="en-US" dirty="0" smtClean="0"/>
              <a:t>art</a:t>
            </a:r>
          </a:p>
          <a:p>
            <a:r>
              <a:rPr lang="en-US" dirty="0" smtClean="0"/>
              <a:t>further </a:t>
            </a:r>
            <a:r>
              <a:rPr lang="en-US" dirty="0"/>
              <a:t>defines prior art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66"/>
    </mc:Choice>
    <mc:Fallback xmlns="">
      <p:transition xmlns:p14="http://schemas.microsoft.com/office/powerpoint/2010/main" spd="slow" advTm="205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0701"/>
            <a:ext cx="8229600" cy="2975462"/>
          </a:xfrm>
        </p:spPr>
        <p:txBody>
          <a:bodyPr/>
          <a:lstStyle/>
          <a:p>
            <a:r>
              <a:rPr lang="en-US" dirty="0" smtClean="0"/>
              <a:t>Section </a:t>
            </a:r>
            <a:r>
              <a:rPr lang="en-US" dirty="0"/>
              <a:t>151</a:t>
            </a:r>
            <a:r>
              <a:rPr lang="en-US" dirty="0" smtClean="0">
                <a:effectLst/>
              </a:rPr>
              <a:t> and Section 122(b)</a:t>
            </a:r>
          </a:p>
          <a:p>
            <a:pPr lvl="1"/>
            <a:r>
              <a:rPr lang="en-US" dirty="0" smtClean="0"/>
              <a:t>Using other parts of patent law to further define what can be considered as prior art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</a:t>
            </a:r>
            <a:r>
              <a:rPr lang="en-US" dirty="0">
                <a:solidFill>
                  <a:srgbClr val="FFF455"/>
                </a:solidFill>
              </a:rPr>
              <a:t>section 151</a:t>
            </a:r>
            <a:r>
              <a:rPr lang="en-US" dirty="0">
                <a:solidFill>
                  <a:srgbClr val="FFFFFF"/>
                </a:solidFill>
              </a:rPr>
              <a:t>, or in an application for patent published or deemed published under </a:t>
            </a:r>
            <a:r>
              <a:rPr lang="en-US" dirty="0">
                <a:solidFill>
                  <a:srgbClr val="FFF455"/>
                </a:solidFill>
              </a:rPr>
              <a:t>section 122(b)</a:t>
            </a:r>
            <a:r>
              <a:rPr lang="en-US" dirty="0">
                <a:solidFill>
                  <a:srgbClr val="FFFFFF"/>
                </a:solidFill>
              </a:rPr>
              <a:t>, in which the patent or application, as the case may be, names another inventor 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68"/>
    </mc:Choice>
    <mc:Fallback xmlns="">
      <p:transition xmlns:p14="http://schemas.microsoft.com/office/powerpoint/2010/main" spd="slow" advTm="457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0052"/>
            <a:ext cx="8229600" cy="2686111"/>
          </a:xfrm>
        </p:spPr>
        <p:txBody>
          <a:bodyPr/>
          <a:lstStyle/>
          <a:p>
            <a:r>
              <a:rPr lang="en-US" dirty="0"/>
              <a:t>A patent issued under section 151 is a published U.S. patent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</a:t>
            </a:r>
            <a:r>
              <a:rPr lang="en-US" dirty="0">
                <a:solidFill>
                  <a:srgbClr val="FFF455"/>
                </a:solidFill>
              </a:rPr>
              <a:t>section 151</a:t>
            </a:r>
            <a:r>
              <a:rPr lang="en-US" dirty="0">
                <a:solidFill>
                  <a:srgbClr val="FFFFFF"/>
                </a:solidFill>
              </a:rPr>
              <a:t>, or in an application for patent published or deemed published under </a:t>
            </a:r>
            <a:r>
              <a:rPr lang="en-US" dirty="0">
                <a:solidFill>
                  <a:schemeClr val="bg1"/>
                </a:solidFill>
              </a:rPr>
              <a:t>section 122(b)</a:t>
            </a:r>
            <a:r>
              <a:rPr lang="en-US" dirty="0">
                <a:solidFill>
                  <a:srgbClr val="FFFFFF"/>
                </a:solidFill>
              </a:rPr>
              <a:t>, in which the patent or application, as the case may be, names another inventor 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2"/>
    </mc:Choice>
    <mc:Fallback xmlns="">
      <p:transition xmlns:p14="http://schemas.microsoft.com/office/powerpoint/2010/main" spd="slow" advTm="103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74814"/>
            <a:ext cx="8229600" cy="29513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published U.S. patent application or a published patent application under the Patent Cooperation Treaty (PCT) that designates the United </a:t>
            </a:r>
            <a:r>
              <a:rPr lang="en-US" sz="2800" dirty="0" smtClean="0"/>
              <a:t>States</a:t>
            </a:r>
          </a:p>
          <a:p>
            <a:r>
              <a:rPr lang="en-US" sz="2800" dirty="0" smtClean="0"/>
              <a:t>U.S</a:t>
            </a:r>
            <a:r>
              <a:rPr lang="en-US" sz="2800" dirty="0"/>
              <a:t>. patent filed either directly with the USPTO or through the PCT</a:t>
            </a:r>
            <a:r>
              <a:rPr lang="en-US" sz="2800" dirty="0" smtClean="0">
                <a:effectLst/>
              </a:rPr>
              <a:t>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section 151, or in an application for patent published or deemed published under </a:t>
            </a:r>
            <a:r>
              <a:rPr lang="en-US" dirty="0">
                <a:solidFill>
                  <a:srgbClr val="FFF455"/>
                </a:solidFill>
              </a:rPr>
              <a:t>section 122(b)</a:t>
            </a:r>
            <a:r>
              <a:rPr lang="en-US" dirty="0">
                <a:solidFill>
                  <a:srgbClr val="FFFFFF"/>
                </a:solidFill>
              </a:rPr>
              <a:t>, in which the patent or application, as the case may be, names another inventor 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0"/>
    </mc:Choice>
    <mc:Fallback xmlns="">
      <p:transition xmlns:p14="http://schemas.microsoft.com/office/powerpoint/2010/main" spd="slow" advTm="229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802"/>
            <a:ext cx="8229600" cy="3544538"/>
          </a:xfrm>
        </p:spPr>
        <p:txBody>
          <a:bodyPr>
            <a:noAutofit/>
          </a:bodyPr>
          <a:lstStyle/>
          <a:p>
            <a:r>
              <a:rPr lang="en-US" sz="2400" dirty="0"/>
              <a:t>AIA defines an “inventor” </a:t>
            </a:r>
            <a:r>
              <a:rPr lang="en-US" sz="2400" dirty="0" smtClean="0"/>
              <a:t>as</a:t>
            </a:r>
          </a:p>
          <a:p>
            <a:pPr lvl="1"/>
            <a:r>
              <a:rPr lang="en-US" sz="2000" dirty="0"/>
              <a:t>the individual or the individuals who invented or discovered the subject matter of a patent application</a:t>
            </a:r>
            <a:r>
              <a:rPr lang="en-US" sz="2000" dirty="0" smtClean="0">
                <a:effectLst/>
              </a:rPr>
              <a:t> </a:t>
            </a:r>
          </a:p>
          <a:p>
            <a:r>
              <a:rPr lang="en-US" sz="2400" dirty="0"/>
              <a:t>AIA also defines the terms “joint inventor” and “co-inventor” </a:t>
            </a:r>
            <a:endParaRPr lang="en-US" sz="2400" dirty="0" smtClean="0"/>
          </a:p>
          <a:p>
            <a:pPr lvl="1"/>
            <a:r>
              <a:rPr lang="en-US" sz="2000" dirty="0"/>
              <a:t>any of the individuals who invented or discovered the subject matter of a joint invention</a:t>
            </a:r>
            <a:r>
              <a:rPr lang="en-US" sz="2000" dirty="0" smtClean="0">
                <a:effectLst/>
              </a:rPr>
              <a:t> </a:t>
            </a:r>
          </a:p>
          <a:p>
            <a:r>
              <a:rPr lang="en-US" sz="2400" dirty="0"/>
              <a:t>On a patent application, these are all considered “inventive </a:t>
            </a:r>
            <a:r>
              <a:rPr lang="en-US" sz="2400" dirty="0" smtClean="0"/>
              <a:t>entities”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section 151, or in an application for patent published or deemed published </a:t>
            </a:r>
            <a:r>
              <a:rPr lang="en-US" dirty="0">
                <a:solidFill>
                  <a:schemeClr val="bg1"/>
                </a:solidFill>
              </a:rPr>
              <a:t>under section 122(b), in </a:t>
            </a:r>
            <a:r>
              <a:rPr lang="en-US" dirty="0">
                <a:solidFill>
                  <a:srgbClr val="FFFFFF"/>
                </a:solidFill>
              </a:rPr>
              <a:t>which the patent or application, as the case may be, names </a:t>
            </a:r>
            <a:r>
              <a:rPr lang="en-US" dirty="0">
                <a:solidFill>
                  <a:srgbClr val="FFF455"/>
                </a:solidFill>
              </a:rPr>
              <a:t>another inventor </a:t>
            </a:r>
            <a:r>
              <a:rPr lang="en-US" dirty="0">
                <a:solidFill>
                  <a:srgbClr val="FFFFFF"/>
                </a:solidFill>
              </a:rPr>
              <a:t>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30"/>
    </mc:Choice>
    <mc:Fallback xmlns="">
      <p:transition xmlns:p14="http://schemas.microsoft.com/office/powerpoint/2010/main" spd="slow" advTm="438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4966"/>
            <a:ext cx="8229600" cy="32311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</a:t>
            </a:r>
            <a:r>
              <a:rPr lang="en-US" sz="2400" dirty="0"/>
              <a:t>an already-published patent or application describes a claimed invention in an application under examination (or a patent under reexamination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There </a:t>
            </a:r>
            <a:r>
              <a:rPr lang="en-US" sz="2400" dirty="0"/>
              <a:t>is any difference between the inventors listed on the previous documents and the application under </a:t>
            </a:r>
            <a:r>
              <a:rPr lang="en-US" sz="2400" dirty="0" smtClean="0"/>
              <a:t>examination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previous documents would be considered as prior art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“A person shall be entitled to a patent unless </a:t>
            </a:r>
            <a:r>
              <a:rPr lang="en-US" dirty="0" smtClean="0">
                <a:solidFill>
                  <a:srgbClr val="FFFFFF"/>
                </a:solidFill>
              </a:rPr>
              <a:t>— the </a:t>
            </a:r>
            <a:r>
              <a:rPr lang="en-US" dirty="0">
                <a:solidFill>
                  <a:srgbClr val="FFFFFF"/>
                </a:solidFill>
              </a:rPr>
              <a:t>claimed invention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was described in a patent issued under section 151, or in an application for patent published or deemed published </a:t>
            </a:r>
            <a:r>
              <a:rPr lang="en-US" dirty="0">
                <a:solidFill>
                  <a:schemeClr val="bg1"/>
                </a:solidFill>
              </a:rPr>
              <a:t>under section 122(b), in </a:t>
            </a:r>
            <a:r>
              <a:rPr lang="en-US" dirty="0">
                <a:solidFill>
                  <a:srgbClr val="FFFFFF"/>
                </a:solidFill>
              </a:rPr>
              <a:t>which the patent or application, as the case may be, names </a:t>
            </a:r>
            <a:r>
              <a:rPr lang="en-US" dirty="0">
                <a:solidFill>
                  <a:srgbClr val="FFF455"/>
                </a:solidFill>
              </a:rPr>
              <a:t>another inventor </a:t>
            </a:r>
            <a:r>
              <a:rPr lang="en-US" dirty="0">
                <a:solidFill>
                  <a:srgbClr val="FFFFFF"/>
                </a:solidFill>
              </a:rPr>
              <a:t>and was effectively filed before the effective filing date of the claimed invention.</a:t>
            </a:r>
            <a:r>
              <a:rPr lang="en-US" dirty="0" smtClean="0">
                <a:solidFill>
                  <a:srgbClr val="FFFFFF"/>
                </a:solidFill>
              </a:rPr>
              <a:t>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3"/>
    </mc:Choice>
    <mc:Fallback xmlns="">
      <p:transition xmlns:p14="http://schemas.microsoft.com/office/powerpoint/2010/main" spd="slow" advTm="249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1233</Words>
  <Application>Microsoft Macintosh PowerPoint</Application>
  <PresentationFormat>On-screen Show (4:3)</PresentationFormat>
  <Paragraphs>76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35 USC 102(a)(2): Conditions for Patentability; novelty </vt:lpstr>
      <vt:lpstr>Overview</vt:lpstr>
      <vt:lpstr>Recap of 35 USC 102(a), subsection (1)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Break down of law</vt:lpstr>
      <vt:lpstr>Summary</vt:lpstr>
      <vt:lpstr>Additional Materials</vt:lpstr>
    </vt:vector>
  </TitlesOfParts>
  <Company>USPTO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 USC 102(a): Conditions for Patentability; novelty </dc:title>
  <dc:creator>Messina Smith</dc:creator>
  <cp:lastModifiedBy>Messina Smith</cp:lastModifiedBy>
  <cp:revision>10</cp:revision>
  <dcterms:created xsi:type="dcterms:W3CDTF">2013-03-05T16:43:10Z</dcterms:created>
  <dcterms:modified xsi:type="dcterms:W3CDTF">2013-03-15T15:20:39Z</dcterms:modified>
</cp:coreProperties>
</file>